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73" r:id="rId3"/>
    <p:sldId id="257" r:id="rId4"/>
    <p:sldId id="258" r:id="rId5"/>
    <p:sldId id="259" r:id="rId6"/>
    <p:sldId id="260" r:id="rId7"/>
    <p:sldId id="271" r:id="rId8"/>
    <p:sldId id="272" r:id="rId9"/>
    <p:sldId id="274" r:id="rId10"/>
    <p:sldId id="269" r:id="rId11"/>
    <p:sldId id="270" r:id="rId1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0D309C22-5683-4400-8945-F646FBA154DC}" type="datetimeFigureOut">
              <a:rPr lang="id-ID" smtClean="0"/>
              <a:pPr/>
              <a:t>13/05/2022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B54141-F83B-4E4A-AF5D-A417F04905EB}"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D309C22-5683-4400-8945-F646FBA154DC}" type="datetimeFigureOut">
              <a:rPr lang="id-ID" smtClean="0"/>
              <a:pPr/>
              <a:t>13/05/2022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B54141-F83B-4E4A-AF5D-A417F04905EB}"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D309C22-5683-4400-8945-F646FBA154DC}" type="datetimeFigureOut">
              <a:rPr lang="id-ID" smtClean="0"/>
              <a:pPr/>
              <a:t>13/05/2022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B54141-F83B-4E4A-AF5D-A417F04905EB}"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D309C22-5683-4400-8945-F646FBA154DC}" type="datetimeFigureOut">
              <a:rPr lang="id-ID" smtClean="0"/>
              <a:pPr/>
              <a:t>13/05/2022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B54141-F83B-4E4A-AF5D-A417F04905EB}"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309C22-5683-4400-8945-F646FBA154DC}" type="datetimeFigureOut">
              <a:rPr lang="id-ID" smtClean="0"/>
              <a:pPr/>
              <a:t>13/05/2022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6B54141-F83B-4E4A-AF5D-A417F04905EB}"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0D309C22-5683-4400-8945-F646FBA154DC}" type="datetimeFigureOut">
              <a:rPr lang="id-ID" smtClean="0"/>
              <a:pPr/>
              <a:t>13/05/2022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6B54141-F83B-4E4A-AF5D-A417F04905EB}"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0D309C22-5683-4400-8945-F646FBA154DC}" type="datetimeFigureOut">
              <a:rPr lang="id-ID" smtClean="0"/>
              <a:pPr/>
              <a:t>13/05/2022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6B54141-F83B-4E4A-AF5D-A417F04905EB}"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0D309C22-5683-4400-8945-F646FBA154DC}" type="datetimeFigureOut">
              <a:rPr lang="id-ID" smtClean="0"/>
              <a:pPr/>
              <a:t>13/05/2022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6B54141-F83B-4E4A-AF5D-A417F04905EB}"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309C22-5683-4400-8945-F646FBA154DC}" type="datetimeFigureOut">
              <a:rPr lang="id-ID" smtClean="0"/>
              <a:pPr/>
              <a:t>13/05/2022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6B54141-F83B-4E4A-AF5D-A417F04905EB}"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309C22-5683-4400-8945-F646FBA154DC}" type="datetimeFigureOut">
              <a:rPr lang="id-ID" smtClean="0"/>
              <a:pPr/>
              <a:t>13/05/2022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6B54141-F83B-4E4A-AF5D-A417F04905EB}"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309C22-5683-4400-8945-F646FBA154DC}" type="datetimeFigureOut">
              <a:rPr lang="id-ID" smtClean="0"/>
              <a:pPr/>
              <a:t>13/05/2022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6B54141-F83B-4E4A-AF5D-A417F04905EB}"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309C22-5683-4400-8945-F646FBA154DC}" type="datetimeFigureOut">
              <a:rPr lang="id-ID" smtClean="0"/>
              <a:pPr/>
              <a:t>13/05/2022</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54141-F83B-4E4A-AF5D-A417F04905EB}"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0042"/>
            <a:ext cx="7772400" cy="5572164"/>
          </a:xfrm>
        </p:spPr>
        <p:txBody>
          <a:bodyPr>
            <a:noAutofit/>
          </a:bodyPr>
          <a:lstStyle/>
          <a:p>
            <a:r>
              <a:rPr lang="id-ID" sz="2400" dirty="0" smtClean="0">
                <a:latin typeface="Arial" pitchFamily="34" charset="0"/>
                <a:cs typeface="Arial" pitchFamily="34" charset="0"/>
              </a:rPr>
              <a:t>MENJADI PEMILIH YANG CERDAS</a:t>
            </a:r>
            <a:br>
              <a:rPr lang="id-ID" sz="2400" dirty="0" smtClean="0">
                <a:latin typeface="Arial" pitchFamily="34" charset="0"/>
                <a:cs typeface="Arial" pitchFamily="34" charset="0"/>
              </a:rPr>
            </a:br>
            <a:r>
              <a:rPr lang="id-ID" sz="2400" dirty="0" smtClean="0">
                <a:latin typeface="Arial" pitchFamily="34" charset="0"/>
                <a:cs typeface="Arial" pitchFamily="34" charset="0"/>
              </a:rPr>
              <a:t> DAN BERTANGGUNG JAWAB</a:t>
            </a:r>
            <a:br>
              <a:rPr lang="id-ID" sz="2400" dirty="0" smtClean="0">
                <a:latin typeface="Arial" pitchFamily="34" charset="0"/>
                <a:cs typeface="Arial" pitchFamily="34" charset="0"/>
              </a:rPr>
            </a:br>
            <a:r>
              <a:rPr lang="id-ID" sz="2400" dirty="0" smtClean="0">
                <a:latin typeface="Arial" pitchFamily="34" charset="0"/>
                <a:cs typeface="Arial" pitchFamily="34" charset="0"/>
              </a:rPr>
              <a:t>(Penguatan dan Penjabaran Nilai-Nilai Demokratis)</a:t>
            </a:r>
            <a:br>
              <a:rPr lang="id-ID" sz="2400" dirty="0" smtClean="0">
                <a:latin typeface="Arial" pitchFamily="34" charset="0"/>
                <a:cs typeface="Arial" pitchFamily="34" charset="0"/>
              </a:rPr>
            </a:br>
            <a:r>
              <a:rPr lang="id-ID" sz="2400" dirty="0" smtClean="0"/>
              <a:t/>
            </a:r>
            <a:br>
              <a:rPr lang="id-ID" sz="2400" dirty="0" smtClean="0"/>
            </a:br>
            <a:r>
              <a:rPr lang="id-ID" sz="2400" dirty="0" smtClean="0"/>
              <a:t>Oleh : </a:t>
            </a:r>
            <a:br>
              <a:rPr lang="id-ID" sz="2400" dirty="0" smtClean="0"/>
            </a:br>
            <a:r>
              <a:rPr lang="id-ID" sz="2400" dirty="0" smtClean="0"/>
              <a:t/>
            </a:r>
            <a:br>
              <a:rPr lang="id-ID" sz="2400" dirty="0" smtClean="0"/>
            </a:br>
            <a:r>
              <a:rPr lang="id-ID" sz="2400" dirty="0" smtClean="0"/>
              <a:t>Dr. Iwan Darmawan, SH.MH</a:t>
            </a:r>
            <a:br>
              <a:rPr lang="id-ID" sz="2400" dirty="0" smtClean="0"/>
            </a:br>
            <a:r>
              <a:rPr lang="id-ID" sz="2400" dirty="0" smtClean="0"/>
              <a:t>(Dosen Fakultas Hukum Universitas Pakuan, Direktur SDM Universitas Pakuan)</a:t>
            </a:r>
            <a:br>
              <a:rPr lang="id-ID" sz="2400" dirty="0" smtClean="0"/>
            </a:br>
            <a:r>
              <a:rPr lang="id-ID" sz="2400" dirty="0" smtClean="0"/>
              <a:t/>
            </a:r>
            <a:br>
              <a:rPr lang="id-ID" sz="2400" dirty="0" smtClean="0"/>
            </a:br>
            <a:r>
              <a:rPr lang="id-ID" sz="2400" dirty="0" smtClean="0"/>
              <a:t>Diselenggarakan Oleh Badan Kesatuan Bangsa Dan Politik Kabupaten Bogor</a:t>
            </a:r>
            <a:r>
              <a:rPr lang="id-ID" sz="2400" smtClean="0"/>
              <a:t>, </a:t>
            </a:r>
            <a:r>
              <a:rPr lang="id-ID" sz="2400" smtClean="0"/>
              <a:t>Hotel Accram Megamendung Bogor, </a:t>
            </a:r>
            <a:r>
              <a:rPr lang="id-ID" sz="2400" smtClean="0"/>
              <a:t/>
            </a:r>
            <a:br>
              <a:rPr lang="id-ID" sz="2400" smtClean="0"/>
            </a:br>
            <a:r>
              <a:rPr lang="id-ID" sz="2400" smtClean="0"/>
              <a:t>13 </a:t>
            </a:r>
            <a:r>
              <a:rPr lang="id-ID" sz="2400" smtClean="0"/>
              <a:t>sd </a:t>
            </a:r>
            <a:r>
              <a:rPr lang="id-ID" sz="2400" smtClean="0"/>
              <a:t>14 </a:t>
            </a:r>
            <a:r>
              <a:rPr lang="id-ID" sz="2400" dirty="0" smtClean="0"/>
              <a:t>Mei </a:t>
            </a:r>
            <a:r>
              <a:rPr lang="id-ID" sz="2400" smtClean="0"/>
              <a:t>2022 </a:t>
            </a:r>
            <a:r>
              <a:rPr lang="id-ID" sz="2400" dirty="0" smtClean="0"/>
              <a:t/>
            </a:r>
            <a:br>
              <a:rPr lang="id-ID" sz="2400" dirty="0" smtClean="0"/>
            </a:br>
            <a:endParaRPr lang="id-ID"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lstStyle/>
          <a:p>
            <a:pPr>
              <a:buNone/>
            </a:pPr>
            <a:r>
              <a:rPr lang="id-ID" dirty="0" smtClean="0"/>
              <a:t>   </a:t>
            </a:r>
          </a:p>
          <a:p>
            <a:pPr>
              <a:buNone/>
            </a:pPr>
            <a:endParaRPr lang="id-ID" dirty="0"/>
          </a:p>
          <a:p>
            <a:pPr>
              <a:buNone/>
            </a:pPr>
            <a:r>
              <a:rPr lang="id-ID" dirty="0" smtClean="0"/>
              <a:t>   “ PEMERINTAHAN IDEAL ITU MELIBATKAN ORANG BIJAKSANA, DISIAPKAN SECARA SEMESTINYA, DAN MEMIMPIN DEMI KEBAIKAN MASYARAKAT”</a:t>
            </a:r>
          </a:p>
          <a:p>
            <a:pPr>
              <a:buNone/>
            </a:pPr>
            <a:r>
              <a:rPr lang="id-ID" dirty="0" smtClean="0"/>
              <a:t>                                    (Socrates, 469-399 SM)  </a:t>
            </a:r>
          </a:p>
          <a:p>
            <a:endParaRPr lang="id-ID" dirty="0" smtClean="0"/>
          </a:p>
          <a:p>
            <a:endParaRPr lang="id-ID" dirty="0" smtClean="0"/>
          </a:p>
          <a:p>
            <a:pPr>
              <a:buNone/>
            </a:pPr>
            <a:endParaRPr lang="id-ID"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857364"/>
            <a:ext cx="8229600" cy="2071702"/>
          </a:xfrm>
        </p:spPr>
        <p:txBody>
          <a:bodyPr>
            <a:noAutofit/>
          </a:bodyPr>
          <a:lstStyle/>
          <a:p>
            <a:r>
              <a:rPr lang="id-ID" sz="8000" dirty="0" smtClean="0"/>
              <a:t>TERIMA KASIH</a:t>
            </a:r>
            <a:endParaRPr lang="id-ID" sz="8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KEDAULATAN RAKYAT</a:t>
            </a:r>
            <a:endParaRPr lang="id-ID" dirty="0"/>
          </a:p>
        </p:txBody>
      </p:sp>
      <p:sp>
        <p:nvSpPr>
          <p:cNvPr id="3" name="Content Placeholder 2"/>
          <p:cNvSpPr>
            <a:spLocks noGrp="1"/>
          </p:cNvSpPr>
          <p:nvPr>
            <p:ph idx="1"/>
          </p:nvPr>
        </p:nvSpPr>
        <p:spPr/>
        <p:txBody>
          <a:bodyPr>
            <a:normAutofit fontScale="77500" lnSpcReduction="20000"/>
          </a:bodyPr>
          <a:lstStyle/>
          <a:p>
            <a:pPr algn="just"/>
            <a:r>
              <a:rPr lang="id-ID" dirty="0" smtClean="0"/>
              <a:t>Kedaulatan rakyat sudah dijalankan sejak masa Yunani Kuno, sekitar 400 SM, di mana rakyat saat itu ikut melakukan hak-hak politiknya dalam menjalankan pemerintahan.</a:t>
            </a:r>
          </a:p>
          <a:p>
            <a:pPr algn="just"/>
            <a:r>
              <a:rPr lang="id-ID" dirty="0" smtClean="0"/>
              <a:t>Pada saat itu dinamakan Demokrasi, berasal dari kata </a:t>
            </a:r>
            <a:r>
              <a:rPr lang="id-ID" i="1" dirty="0" smtClean="0"/>
              <a:t>Demos</a:t>
            </a:r>
            <a:r>
              <a:rPr lang="id-ID" dirty="0" smtClean="0"/>
              <a:t> (rakyat) dan </a:t>
            </a:r>
            <a:r>
              <a:rPr lang="id-ID" i="1" dirty="0" smtClean="0"/>
              <a:t>Kratos</a:t>
            </a:r>
            <a:r>
              <a:rPr lang="id-ID" dirty="0" smtClean="0"/>
              <a:t>/</a:t>
            </a:r>
            <a:r>
              <a:rPr lang="id-ID" i="1" dirty="0" smtClean="0"/>
              <a:t>Cratein</a:t>
            </a:r>
            <a:r>
              <a:rPr lang="id-ID" dirty="0" smtClean="0"/>
              <a:t> (pemerintahan), dapat diartikan pemerintahan dari, oleh, dan untuk rakyat. </a:t>
            </a:r>
          </a:p>
          <a:p>
            <a:pPr algn="just"/>
            <a:r>
              <a:rPr lang="id-ID" dirty="0" smtClean="0"/>
              <a:t>Di Indonesia pelaksanaan demokrasi didasarkan pada Pancasila, maka disebut juga Demokrasi Pancasila.</a:t>
            </a:r>
          </a:p>
          <a:p>
            <a:pPr algn="just"/>
            <a:r>
              <a:rPr lang="id-ID" dirty="0" smtClean="0"/>
              <a:t>Pasal 1 ayat (2) UUD 1945, menyebutkan kedaulatan berada di tangan rakyat dan dilaksanakan menurut UUD.</a:t>
            </a:r>
          </a:p>
          <a:p>
            <a:pPr algn="just"/>
            <a:r>
              <a:rPr lang="id-ID" dirty="0" smtClean="0"/>
              <a:t>Pasal 1 ayat (3) UUD 1945, menyebutkan bahwa Indonesia adalah Negara Hukum (</a:t>
            </a:r>
            <a:r>
              <a:rPr lang="id-ID" i="1" dirty="0" smtClean="0"/>
              <a:t>Rechtstaat</a:t>
            </a:r>
            <a:r>
              <a:rPr lang="id-ID" dirty="0" smtClean="0"/>
              <a:t>).</a:t>
            </a:r>
            <a:endParaRPr lang="id-ID" i="1" dirty="0" smtClean="0"/>
          </a:p>
          <a:p>
            <a:endParaRPr lang="id-ID"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PEMILU YANG DEMOKRATIS DAN BERINTEGRITAS</a:t>
            </a:r>
            <a:endParaRPr lang="id-ID" dirty="0"/>
          </a:p>
        </p:txBody>
      </p:sp>
      <p:sp>
        <p:nvSpPr>
          <p:cNvPr id="3" name="Content Placeholder 2"/>
          <p:cNvSpPr>
            <a:spLocks noGrp="1"/>
          </p:cNvSpPr>
          <p:nvPr>
            <p:ph idx="1"/>
          </p:nvPr>
        </p:nvSpPr>
        <p:spPr/>
        <p:txBody>
          <a:bodyPr>
            <a:normAutofit fontScale="85000" lnSpcReduction="20000"/>
          </a:bodyPr>
          <a:lstStyle/>
          <a:p>
            <a:r>
              <a:rPr lang="id-ID" b="1" dirty="0" smtClean="0"/>
              <a:t>TERPENUHINYA NILAI-NILAI DEMOKRATIS</a:t>
            </a:r>
          </a:p>
          <a:p>
            <a:pPr>
              <a:buNone/>
            </a:pPr>
            <a:r>
              <a:rPr lang="id-ID" dirty="0"/>
              <a:t> </a:t>
            </a:r>
            <a:r>
              <a:rPr lang="id-ID" dirty="0" smtClean="0"/>
              <a:t>    Adanya suasana kondusif dalam menjalankan proses demokrasi.</a:t>
            </a:r>
          </a:p>
          <a:p>
            <a:pPr>
              <a:buNone/>
            </a:pPr>
            <a:endParaRPr lang="id-ID" dirty="0" smtClean="0"/>
          </a:p>
          <a:p>
            <a:r>
              <a:rPr lang="id-ID" b="1" dirty="0" smtClean="0"/>
              <a:t>TERPENUHINYA KEPASTIAN HUKUM</a:t>
            </a:r>
          </a:p>
          <a:p>
            <a:pPr>
              <a:buNone/>
            </a:pPr>
            <a:r>
              <a:rPr lang="id-ID" dirty="0" smtClean="0"/>
              <a:t>     Adanya kepastian hukum dalam pengaturan proses   tahapan pemilihan umum.</a:t>
            </a:r>
          </a:p>
          <a:p>
            <a:pPr>
              <a:buNone/>
            </a:pPr>
            <a:endParaRPr lang="id-ID" dirty="0" smtClean="0"/>
          </a:p>
          <a:p>
            <a:r>
              <a:rPr lang="id-ID" b="1" dirty="0" smtClean="0"/>
              <a:t>TERPENUHINYA INTEGRITAS</a:t>
            </a:r>
          </a:p>
          <a:p>
            <a:pPr>
              <a:buNone/>
            </a:pPr>
            <a:r>
              <a:rPr lang="id-ID" dirty="0" smtClean="0"/>
              <a:t>     Adanya integritas dalam proses tahapan pemilihan umum secara adil, jujur, dan transparan.</a:t>
            </a:r>
            <a:endParaRPr lang="id-ID"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INTEGRITAS DAN OBJEKTIVITAS</a:t>
            </a:r>
            <a:br>
              <a:rPr lang="id-ID" dirty="0" smtClean="0"/>
            </a:br>
            <a:r>
              <a:rPr lang="id-ID" dirty="0" smtClean="0"/>
              <a:t>HASIL PEMILU</a:t>
            </a:r>
            <a:endParaRPr lang="id-ID" dirty="0"/>
          </a:p>
        </p:txBody>
      </p:sp>
      <p:sp>
        <p:nvSpPr>
          <p:cNvPr id="3" name="Content Placeholder 2"/>
          <p:cNvSpPr>
            <a:spLocks noGrp="1"/>
          </p:cNvSpPr>
          <p:nvPr>
            <p:ph idx="1"/>
          </p:nvPr>
        </p:nvSpPr>
        <p:spPr/>
        <p:txBody>
          <a:bodyPr>
            <a:normAutofit fontScale="92500"/>
          </a:bodyPr>
          <a:lstStyle/>
          <a:p>
            <a:pPr algn="just"/>
            <a:r>
              <a:rPr lang="id-ID" dirty="0" smtClean="0"/>
              <a:t>Terwujud apabila ketentuan dalam penyelenggaraan pemilu dilaksanakan secara konsisten dan konsekuen.</a:t>
            </a:r>
          </a:p>
          <a:p>
            <a:pPr algn="just"/>
            <a:r>
              <a:rPr lang="id-ID" dirty="0" smtClean="0"/>
              <a:t>Terwujud apabila pemungutan dan penghitungan suara dilakukan berdasarkan ketentuan yang berlaku secara cermat, akurat, transparan, dan dapat dipertanggungjawabkan.</a:t>
            </a:r>
          </a:p>
          <a:p>
            <a:pPr algn="just"/>
            <a:r>
              <a:rPr lang="id-ID" dirty="0" smtClean="0"/>
              <a:t>Proses pelaksanaan pemilu dilakukan secara tepat waktu , efisien, dan efektif.</a:t>
            </a:r>
            <a:endParaRPr lang="id-ID"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PENGUATAN LEMBAGA PENYELENGGARA PEMILU</a:t>
            </a:r>
            <a:endParaRPr lang="id-ID" dirty="0"/>
          </a:p>
        </p:txBody>
      </p:sp>
      <p:sp>
        <p:nvSpPr>
          <p:cNvPr id="3" name="Content Placeholder 2"/>
          <p:cNvSpPr>
            <a:spLocks noGrp="1"/>
          </p:cNvSpPr>
          <p:nvPr>
            <p:ph idx="1"/>
          </p:nvPr>
        </p:nvSpPr>
        <p:spPr/>
        <p:txBody>
          <a:bodyPr>
            <a:normAutofit fontScale="77500" lnSpcReduction="20000"/>
          </a:bodyPr>
          <a:lstStyle/>
          <a:p>
            <a:pPr algn="just"/>
            <a:r>
              <a:rPr lang="id-ID" dirty="0" smtClean="0"/>
              <a:t>ASAS : Mandiri, Jujur, Adil, Kepastian Hukum, Tertib Penyelenggara Pemilu, Kepentingan Umum, Keterbukaan, Proporsionalitas, Profesionalitas, Akuntabilitas, Efisiensi, dan Efektifitas.</a:t>
            </a:r>
          </a:p>
          <a:p>
            <a:r>
              <a:rPr lang="id-ID" dirty="0" smtClean="0"/>
              <a:t>Tujuan :</a:t>
            </a:r>
          </a:p>
          <a:p>
            <a:pPr algn="just">
              <a:buNone/>
            </a:pPr>
            <a:r>
              <a:rPr lang="id-ID" dirty="0"/>
              <a:t> </a:t>
            </a:r>
            <a:r>
              <a:rPr lang="id-ID" dirty="0" smtClean="0"/>
              <a:t>   1. Menegakkan integritas penyelenggara, penyelenggaraan   dan hasil pemilu melalui pelaksanaan dan pengawasan pemilu berintegritas dan berkredibilitas untuk mewujudkan pemilu yang demokratis.</a:t>
            </a:r>
          </a:p>
          <a:p>
            <a:pPr algn="just">
              <a:buNone/>
            </a:pPr>
            <a:r>
              <a:rPr lang="id-ID" dirty="0"/>
              <a:t> </a:t>
            </a:r>
            <a:r>
              <a:rPr lang="id-ID" dirty="0" smtClean="0"/>
              <a:t>   2. Memastikan terselenggaranya pemilu secara langsung, umum, bebas, rahasia, jujur, adil, dan berkualitas , serta dilaksanakannya peraturan perundang-undangan mengenai pemilu secara menyeluruh.</a:t>
            </a:r>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PEMILU YANG IDEAL</a:t>
            </a:r>
            <a:br>
              <a:rPr lang="id-ID" dirty="0" smtClean="0"/>
            </a:br>
            <a:endParaRPr lang="id-ID" dirty="0"/>
          </a:p>
        </p:txBody>
      </p:sp>
      <p:sp>
        <p:nvSpPr>
          <p:cNvPr id="3" name="Content Placeholder 2"/>
          <p:cNvSpPr>
            <a:spLocks noGrp="1"/>
          </p:cNvSpPr>
          <p:nvPr>
            <p:ph idx="1"/>
          </p:nvPr>
        </p:nvSpPr>
        <p:spPr/>
        <p:txBody>
          <a:bodyPr>
            <a:normAutofit fontScale="92500" lnSpcReduction="10000"/>
          </a:bodyPr>
          <a:lstStyle/>
          <a:p>
            <a:pPr algn="just"/>
            <a:r>
              <a:rPr lang="id-ID" dirty="0" smtClean="0"/>
              <a:t>Pemilu yang ideal tidak terdapat kecurangan dan penyimpangan di setiap tahapan penyelenggaraan pemilu.</a:t>
            </a:r>
          </a:p>
          <a:p>
            <a:pPr algn="just"/>
            <a:r>
              <a:rPr lang="id-ID" dirty="0" smtClean="0"/>
              <a:t>Apabila terdapat banyak kecurangan dan penyimpangan, maka legitimasi proses pemilu akan dipertanyakan dan memberikan dampak buruk bagi proses demokrasi yang akan melahirkan pemimpin bangsa.</a:t>
            </a:r>
          </a:p>
          <a:p>
            <a:pPr algn="just"/>
            <a:r>
              <a:rPr lang="id-ID" dirty="0" smtClean="0"/>
              <a:t>Proses penyelesaian dilakukan secara adil, objektif, dan transparan.</a:t>
            </a:r>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3600" dirty="0" smtClean="0"/>
              <a:t>PENDEKATAN INTERAKSIONIS PELAKSANAAN PEMILU</a:t>
            </a:r>
            <a:endParaRPr lang="id-ID" sz="3600" dirty="0"/>
          </a:p>
        </p:txBody>
      </p:sp>
      <p:sp>
        <p:nvSpPr>
          <p:cNvPr id="3" name="Content Placeholder 2"/>
          <p:cNvSpPr>
            <a:spLocks noGrp="1"/>
          </p:cNvSpPr>
          <p:nvPr>
            <p:ph idx="1"/>
          </p:nvPr>
        </p:nvSpPr>
        <p:spPr>
          <a:xfrm>
            <a:off x="457200" y="1600200"/>
            <a:ext cx="8229600" cy="4972072"/>
          </a:xfrm>
        </p:spPr>
        <p:txBody>
          <a:bodyPr>
            <a:normAutofit fontScale="40000" lnSpcReduction="20000"/>
          </a:bodyPr>
          <a:lstStyle/>
          <a:p>
            <a:pPr>
              <a:buFont typeface="Wingdings" pitchFamily="2" charset="2"/>
              <a:buChar char="q"/>
            </a:pPr>
            <a:r>
              <a:rPr lang="id-ID" sz="4000" b="1" dirty="0" smtClean="0"/>
              <a:t>Pendekatan Historis</a:t>
            </a:r>
          </a:p>
          <a:p>
            <a:pPr>
              <a:buNone/>
            </a:pPr>
            <a:r>
              <a:rPr lang="id-ID" sz="4000" b="1" dirty="0" smtClean="0"/>
              <a:t>        </a:t>
            </a:r>
            <a:r>
              <a:rPr lang="id-ID" sz="4000" dirty="0" smtClean="0"/>
              <a:t>Pemilu merupakan legitimasi dari kekuasaan yang dipegang manusia.</a:t>
            </a:r>
          </a:p>
          <a:p>
            <a:pPr>
              <a:buFont typeface="Wingdings" pitchFamily="2" charset="2"/>
              <a:buChar char="q"/>
            </a:pPr>
            <a:r>
              <a:rPr lang="id-ID" sz="4000" b="1" dirty="0" smtClean="0"/>
              <a:t>Pendekatan Ideologis</a:t>
            </a:r>
          </a:p>
          <a:p>
            <a:pPr>
              <a:buNone/>
            </a:pPr>
            <a:r>
              <a:rPr lang="id-ID" sz="4000" b="1" dirty="0" smtClean="0"/>
              <a:t>        </a:t>
            </a:r>
            <a:r>
              <a:rPr lang="id-ID" sz="4000" dirty="0" smtClean="0"/>
              <a:t>Pemilu merupakan pengejewantahan nilai-nilai Pancasila.</a:t>
            </a:r>
          </a:p>
          <a:p>
            <a:pPr>
              <a:buFont typeface="Wingdings" pitchFamily="2" charset="2"/>
              <a:buChar char="q"/>
            </a:pPr>
            <a:r>
              <a:rPr lang="id-ID" sz="4000" b="1" dirty="0" smtClean="0"/>
              <a:t>Pendekatan Filosofis</a:t>
            </a:r>
          </a:p>
          <a:p>
            <a:pPr>
              <a:buNone/>
            </a:pPr>
            <a:r>
              <a:rPr lang="id-ID" sz="4000" b="1" dirty="0" smtClean="0"/>
              <a:t>        </a:t>
            </a:r>
            <a:r>
              <a:rPr lang="id-ID" sz="4000" dirty="0" smtClean="0"/>
              <a:t>Pemilu merupakan pemenuhan nilai-nilai keadilan, kepastian, dan kemanfaatan dalam kehidupan berbangsa dan bernegara.</a:t>
            </a:r>
          </a:p>
          <a:p>
            <a:pPr>
              <a:buFont typeface="Wingdings" pitchFamily="2" charset="2"/>
              <a:buChar char="q"/>
            </a:pPr>
            <a:r>
              <a:rPr lang="id-ID" sz="4000" b="1" dirty="0" smtClean="0"/>
              <a:t>Pendekatan Sosiologis</a:t>
            </a:r>
          </a:p>
          <a:p>
            <a:pPr>
              <a:buNone/>
            </a:pPr>
            <a:r>
              <a:rPr lang="id-ID" sz="4000" b="1" dirty="0" smtClean="0"/>
              <a:t>        </a:t>
            </a:r>
            <a:r>
              <a:rPr lang="id-ID" sz="4000" dirty="0" smtClean="0"/>
              <a:t>Pemilu merupakan aplikasi kehidupan manusia beradab.</a:t>
            </a:r>
          </a:p>
          <a:p>
            <a:pPr>
              <a:buFont typeface="Wingdings" pitchFamily="2" charset="2"/>
              <a:buChar char="q"/>
            </a:pPr>
            <a:r>
              <a:rPr lang="id-ID" sz="4000" b="1" dirty="0" smtClean="0"/>
              <a:t>Pendekatan Yuridis</a:t>
            </a:r>
          </a:p>
          <a:p>
            <a:pPr>
              <a:buNone/>
            </a:pPr>
            <a:r>
              <a:rPr lang="id-ID" sz="4000" b="1" dirty="0" smtClean="0"/>
              <a:t>        </a:t>
            </a:r>
            <a:r>
              <a:rPr lang="id-ID" sz="4000" dirty="0" smtClean="0"/>
              <a:t>Pemilu merupakan prinsip normatif yang harus ditegakkan.</a:t>
            </a:r>
          </a:p>
          <a:p>
            <a:pPr>
              <a:buFont typeface="Wingdings" pitchFamily="2" charset="2"/>
              <a:buChar char="q"/>
            </a:pPr>
            <a:r>
              <a:rPr lang="id-ID" sz="4000" b="1" dirty="0" smtClean="0"/>
              <a:t>Pendekatan Kriminologis</a:t>
            </a:r>
          </a:p>
          <a:p>
            <a:pPr>
              <a:buNone/>
            </a:pPr>
            <a:r>
              <a:rPr lang="id-ID" sz="4000" b="1" dirty="0" smtClean="0"/>
              <a:t>        </a:t>
            </a:r>
            <a:r>
              <a:rPr lang="id-ID" sz="4000" dirty="0" smtClean="0"/>
              <a:t>Pemilu bukanlah melanggengkan kekuasaan melalui kejahatan.</a:t>
            </a:r>
          </a:p>
          <a:p>
            <a:pPr>
              <a:buFont typeface="Wingdings" pitchFamily="2" charset="2"/>
              <a:buChar char="q"/>
            </a:pPr>
            <a:r>
              <a:rPr lang="id-ID" sz="4000" b="1" dirty="0" smtClean="0"/>
              <a:t>Pendekatan Ekonomis</a:t>
            </a:r>
          </a:p>
          <a:p>
            <a:pPr>
              <a:buNone/>
            </a:pPr>
            <a:r>
              <a:rPr lang="id-ID" sz="4000" b="1" dirty="0"/>
              <a:t> </a:t>
            </a:r>
            <a:r>
              <a:rPr lang="id-ID" sz="4000" b="1" dirty="0" smtClean="0"/>
              <a:t>       </a:t>
            </a:r>
            <a:r>
              <a:rPr lang="id-ID" sz="4000" dirty="0" smtClean="0"/>
              <a:t>Pemilu merupakan kegiatan kebangsaan dan kenegaraan secara efisien dan efektif.</a:t>
            </a:r>
          </a:p>
          <a:p>
            <a:pPr>
              <a:buFont typeface="Wingdings" pitchFamily="2" charset="2"/>
              <a:buChar char="q"/>
            </a:pPr>
            <a:r>
              <a:rPr lang="id-ID" sz="4000" b="1" dirty="0" smtClean="0"/>
              <a:t>Pendekatan Politis</a:t>
            </a:r>
          </a:p>
          <a:p>
            <a:pPr>
              <a:buNone/>
            </a:pPr>
            <a:r>
              <a:rPr lang="id-ID" sz="4000" b="1" dirty="0" smtClean="0"/>
              <a:t>       </a:t>
            </a:r>
            <a:r>
              <a:rPr lang="id-ID" sz="4000" dirty="0" smtClean="0"/>
              <a:t> Pemilu bukanlah mendapatkan kekuasaan dengan menghalalkan segala cara.</a:t>
            </a:r>
          </a:p>
          <a:p>
            <a:pPr>
              <a:buFont typeface="Wingdings" pitchFamily="2" charset="2"/>
              <a:buChar char="q"/>
            </a:pPr>
            <a:r>
              <a:rPr lang="id-ID" sz="4000" b="1" dirty="0" smtClean="0"/>
              <a:t>Pendekatan Psikologis</a:t>
            </a:r>
          </a:p>
          <a:p>
            <a:pPr>
              <a:buNone/>
            </a:pPr>
            <a:r>
              <a:rPr lang="id-ID" sz="4000" b="1" dirty="0" smtClean="0"/>
              <a:t>       </a:t>
            </a:r>
            <a:r>
              <a:rPr lang="id-ID" sz="4000" dirty="0" smtClean="0"/>
              <a:t> Pemilu dilaksanakan untuk mendapatkan kekuasaan dengan mengedepankan kesadaran .          dan suara hati</a:t>
            </a:r>
            <a:r>
              <a:rPr lang="id-ID" sz="4000" b="1" dirty="0" smtClean="0"/>
              <a:t> </a:t>
            </a:r>
          </a:p>
          <a:p>
            <a:pPr>
              <a:buNone/>
            </a:pPr>
            <a:endParaRPr lang="id-ID" b="1" dirty="0"/>
          </a:p>
          <a:p>
            <a:pPr>
              <a:buNone/>
            </a:pPr>
            <a:endParaRPr lang="id-ID"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MENJADI PEMILIH YANG CERDAS</a:t>
            </a:r>
            <a:endParaRPr lang="id-ID" dirty="0"/>
          </a:p>
        </p:txBody>
      </p:sp>
      <p:sp>
        <p:nvSpPr>
          <p:cNvPr id="3" name="Content Placeholder 2"/>
          <p:cNvSpPr>
            <a:spLocks noGrp="1"/>
          </p:cNvSpPr>
          <p:nvPr>
            <p:ph idx="1"/>
          </p:nvPr>
        </p:nvSpPr>
        <p:spPr/>
        <p:txBody>
          <a:bodyPr>
            <a:normAutofit fontScale="92500" lnSpcReduction="20000"/>
          </a:bodyPr>
          <a:lstStyle/>
          <a:p>
            <a:pPr algn="just"/>
            <a:r>
              <a:rPr lang="id-ID" dirty="0" smtClean="0"/>
              <a:t>Memiliki prinsip dan integritas yang kuat.</a:t>
            </a:r>
          </a:p>
          <a:p>
            <a:pPr algn="just"/>
            <a:r>
              <a:rPr lang="id-ID" dirty="0" smtClean="0"/>
              <a:t>Mementingkan kepentingan umum daripada kepentingan pribadi/golongan.</a:t>
            </a:r>
          </a:p>
          <a:p>
            <a:pPr algn="just"/>
            <a:r>
              <a:rPr lang="id-ID" dirty="0" smtClean="0"/>
              <a:t>Memiliki kecintaan yang kuat kepada bangsa dan negara.</a:t>
            </a:r>
          </a:p>
          <a:p>
            <a:pPr algn="just"/>
            <a:r>
              <a:rPr lang="id-ID" dirty="0" smtClean="0"/>
              <a:t>Memiliki sikap dan tidak golput.</a:t>
            </a:r>
          </a:p>
          <a:p>
            <a:pPr algn="just"/>
            <a:r>
              <a:rPr lang="id-ID" dirty="0" smtClean="0"/>
              <a:t>Memiliki komitmen untuk menyukseskan pemilu.</a:t>
            </a:r>
          </a:p>
          <a:p>
            <a:pPr algn="just"/>
            <a:r>
              <a:rPr lang="id-ID" dirty="0" smtClean="0"/>
              <a:t>Tidak plinplan, tidak mudah dihasut, tidak cepat tergoda dengan janji-janji.</a:t>
            </a:r>
          </a:p>
          <a:p>
            <a:pPr algn="just"/>
            <a:r>
              <a:rPr lang="id-ID" dirty="0" smtClean="0"/>
              <a:t>Tidak bisa disuap dan diperalat.</a:t>
            </a:r>
          </a:p>
          <a:p>
            <a:pPr>
              <a:buNone/>
            </a:pPr>
            <a:endParaRPr lang="id-ID"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MENJADI NEGARA PARIPURNA</a:t>
            </a:r>
            <a:br>
              <a:rPr lang="id-ID" dirty="0" smtClean="0"/>
            </a:br>
            <a:r>
              <a:rPr lang="id-ID" dirty="0" smtClean="0"/>
              <a:t>(SUATU KENISCAYAAN)</a:t>
            </a:r>
            <a:endParaRPr lang="id-ID" dirty="0"/>
          </a:p>
        </p:txBody>
      </p:sp>
      <p:sp>
        <p:nvSpPr>
          <p:cNvPr id="3" name="Content Placeholder 2"/>
          <p:cNvSpPr>
            <a:spLocks noGrp="1"/>
          </p:cNvSpPr>
          <p:nvPr>
            <p:ph idx="1"/>
          </p:nvPr>
        </p:nvSpPr>
        <p:spPr/>
        <p:txBody>
          <a:bodyPr>
            <a:normAutofit fontScale="92500" lnSpcReduction="10000"/>
          </a:bodyPr>
          <a:lstStyle/>
          <a:p>
            <a:pPr algn="just"/>
            <a:r>
              <a:rPr lang="id-ID" dirty="0" smtClean="0"/>
              <a:t>Reflika Negarakertagama pada zaman kerajaan Majapahit, yang melahirkan Bhinneka Tunggal Ika pada hakikatnya menjadi dasar lahirnya Negara Paripurna Indonesia Raya.</a:t>
            </a:r>
          </a:p>
          <a:p>
            <a:pPr algn="just"/>
            <a:r>
              <a:rPr lang="id-ID" dirty="0" smtClean="0"/>
              <a:t>Terwujudnya Negara Hukum Indonesia Raya yang adil dan sejahtera bukanlah suatu utopia, tetapi suatu keniscayaan, jika seluruh elemen masyarakat meyakininya dan menjalankan hak dan kewajiban warga negara secara konsisten dan bertanggung jawab.</a:t>
            </a:r>
          </a:p>
          <a:p>
            <a:endParaRPr lang="id-ID" dirty="0" smtClean="0"/>
          </a:p>
          <a:p>
            <a:endParaRPr lang="id-ID"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417</TotalTime>
  <Words>622</Words>
  <Application>Microsoft Office PowerPoint</Application>
  <PresentationFormat>On-screen Show (4:3)</PresentationFormat>
  <Paragraphs>65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MENJADI PEMILIH YANG CERDAS  DAN BERTANGGUNG JAWAB (Penguatan dan Penjabaran Nilai-Nilai Demokratis)  Oleh :   Dr. Iwan Darmawan, SH.MH (Dosen Fakultas Hukum Universitas Pakuan, Direktur SDM Universitas Pakuan)  Diselenggarakan Oleh Badan Kesatuan Bangsa Dan Politik Kabupaten Bogor, Hotel Accram Megamendung Bogor,  13 sd 14 Mei 2022  </vt:lpstr>
      <vt:lpstr>KEDAULATAN RAKYAT</vt:lpstr>
      <vt:lpstr>PEMILU YANG DEMOKRATIS DAN BERINTEGRITAS</vt:lpstr>
      <vt:lpstr>INTEGRITAS DAN OBJEKTIVITAS HASIL PEMILU</vt:lpstr>
      <vt:lpstr>PENGUATAN LEMBAGA PENYELENGGARA PEMILU</vt:lpstr>
      <vt:lpstr>PEMILU YANG IDEAL </vt:lpstr>
      <vt:lpstr>PENDEKATAN INTERAKSIONIS PELAKSANAAN PEMILU</vt:lpstr>
      <vt:lpstr>MENJADI PEMILIH YANG CERDAS</vt:lpstr>
      <vt:lpstr>MENJADI NEGARA PARIPURNA (SUATU KENISCAYAAN)</vt:lpstr>
      <vt:lpstr>Slide 10</vt:lpstr>
      <vt:lpstr>TERIMA KASIH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PENGUATAN LEMBAGA PENGAWAS PEMILU DALAM PENANGANAN DAN PENYELESAIAN SENGKETA ANTAR PESERTA PEMILU  Oleh :   Iwan Darmawan, SH.MH (Dosen Fakultas Hukum Universitas Pakuan, Direktur SDM Universitas Pakuan)  Diselenggarakan Oleh Badan Pengawas Pemilu Kota Bogor, Asana Grand Pangrango Hotel, 13 Aperil 2019</dc:title>
  <dc:creator>USER</dc:creator>
  <cp:lastModifiedBy>USER</cp:lastModifiedBy>
  <cp:revision>38</cp:revision>
  <dcterms:created xsi:type="dcterms:W3CDTF">2019-04-12T13:26:42Z</dcterms:created>
  <dcterms:modified xsi:type="dcterms:W3CDTF">2022-05-12T17:16:52Z</dcterms:modified>
</cp:coreProperties>
</file>